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16"/>
  </p:notesMasterIdLst>
  <p:sldIdLst>
    <p:sldId id="264" r:id="rId6"/>
    <p:sldId id="2270" r:id="rId7"/>
    <p:sldId id="263" r:id="rId8"/>
    <p:sldId id="292" r:id="rId9"/>
    <p:sldId id="287" r:id="rId10"/>
    <p:sldId id="286" r:id="rId11"/>
    <p:sldId id="280" r:id="rId12"/>
    <p:sldId id="740" r:id="rId13"/>
    <p:sldId id="2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3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in, Megan" initials="FM" lastIdx="1" clrIdx="0">
    <p:extLst>
      <p:ext uri="{19B8F6BF-5375-455C-9EA6-DF929625EA0E}">
        <p15:presenceInfo xmlns:p15="http://schemas.microsoft.com/office/powerpoint/2012/main" userId="S-1-5-21-1547161642-484763869-725345543-4274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195"/>
    <a:srgbClr val="F1931C"/>
    <a:srgbClr val="9496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C4B5A9-8B10-4DD5-9F7B-905D8C6D69BD}" v="3" dt="2019-11-14T09:53:09.151"/>
    <p1510:client id="{24762F5F-520D-40C8-9F19-87F6F75418C3}" v="212" dt="2019-11-13T11:11:37.174"/>
    <p1510:client id="{37A1CE24-1AC7-4929-BEF5-CC3B83855647}" v="11" dt="2019-11-13T11:24:06.761"/>
    <p1510:client id="{3F58F269-3F78-41D8-A90E-77EBC0F5A696}" v="362" dt="2019-11-14T01:48:49.856"/>
    <p1510:client id="{55145427-E61A-4183-82E3-97896CAAB37B}" v="6" dt="2019-11-13T11:22:14.767"/>
    <p1510:client id="{CA1988D1-D664-40C4-AD2A-48FA81684286}" v="8" dt="2019-11-13T11:33:39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40" y="-325"/>
      </p:cViewPr>
      <p:guideLst>
        <p:guide orient="horz" pos="2160"/>
        <p:guide pos="3840"/>
        <p:guide pos="73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B761-8CEB-478F-A91B-E0F6FC4C387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08AE3-7EFC-4A01-B213-ADA2E1E457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5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08AE3-7EFC-4A01-B213-ADA2E1E457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1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08AE3-7EFC-4A01-B213-ADA2E1E457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9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08AE3-7EFC-4A01-B213-ADA2E1E457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33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08AE3-7EFC-4A01-B213-ADA2E1E457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3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Connect our KPIs to success of launch – financial depends on good business overview and objectives from 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D08AE3-7EFC-4A01-B213-ADA2E1E457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00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F38BEE5-C5C5-490E-8481-2578EC73D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031130"/>
            <a:ext cx="2743200" cy="255813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DED3608C-9FB6-4A23-BAEB-68BFEE998157}"/>
              </a:ext>
            </a:extLst>
          </p:cNvPr>
          <p:cNvSpPr txBox="1">
            <a:spLocks/>
          </p:cNvSpPr>
          <p:nvPr userDrawn="1"/>
        </p:nvSpPr>
        <p:spPr>
          <a:xfrm>
            <a:off x="2438399" y="2153498"/>
            <a:ext cx="5400000" cy="1065384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91DE354-DBD0-4F27-AB61-E4BF4841331C}"/>
              </a:ext>
            </a:extLst>
          </p:cNvPr>
          <p:cNvSpPr txBox="1">
            <a:spLocks/>
          </p:cNvSpPr>
          <p:nvPr userDrawn="1"/>
        </p:nvSpPr>
        <p:spPr>
          <a:xfrm>
            <a:off x="2438400" y="3228922"/>
            <a:ext cx="6308959" cy="4776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E834E6-2BB8-463A-9C5D-08CD7FAE6CF5}"/>
              </a:ext>
            </a:extLst>
          </p:cNvPr>
          <p:cNvSpPr txBox="1"/>
          <p:nvPr userDrawn="1"/>
        </p:nvSpPr>
        <p:spPr>
          <a:xfrm>
            <a:off x="2411006" y="6247115"/>
            <a:ext cx="1475194" cy="584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aseline="0">
                <a:solidFill>
                  <a:srgbClr val="94969C"/>
                </a:solidFill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2"/>
                </a:solidFill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>
                <a:solidFill>
                  <a:schemeClr val="tx2"/>
                </a:solidFill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EBF339-639E-4FAD-A44E-3B9AAAD589A7}"/>
              </a:ext>
            </a:extLst>
          </p:cNvPr>
          <p:cNvSpPr>
            <a:spLocks noChangeAspect="1"/>
          </p:cNvSpPr>
          <p:nvPr userDrawn="1"/>
        </p:nvSpPr>
        <p:spPr>
          <a:xfrm>
            <a:off x="2432273" y="1996495"/>
            <a:ext cx="9231728" cy="23858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479293E-74E3-4817-A6C3-7874A00C9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6137" y="2777767"/>
            <a:ext cx="6300000" cy="1065384"/>
          </a:xfrm>
        </p:spPr>
        <p:txBody>
          <a:bodyPr vert="horz" lIns="91440" tIns="0" rIns="91440" bIns="0" rtlCol="0" anchor="b">
            <a:noAutofit/>
          </a:bodyPr>
          <a:lstStyle>
            <a:lvl1pPr>
              <a:lnSpc>
                <a:spcPct val="220000"/>
              </a:lnSpc>
              <a:defRPr lang="en-US" sz="3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7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19BDF07-9C9E-4C4E-B3B9-D52E928F72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6138" y="3853191"/>
            <a:ext cx="6300000" cy="47769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BCA6CBF-92A5-4B95-AD19-FD64F5EB0F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824" y="6468340"/>
            <a:ext cx="1817624" cy="1353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1E064D1-9A43-432F-A955-DB3FAA32E3B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E456384-BC51-4802-BF82-6D0F4EEBC195}"/>
              </a:ext>
            </a:extLst>
          </p:cNvPr>
          <p:cNvPicPr>
            <a:picLocks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85295"/>
            <a:ext cx="1072800" cy="1098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3094C8C-735D-4AD0-BF77-F3D50E1359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778" y="1996495"/>
            <a:ext cx="694059" cy="1242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7D5C0E6-FEBC-4203-B58D-B3011816AD9B}"/>
              </a:ext>
            </a:extLst>
          </p:cNvPr>
          <p:cNvPicPr>
            <a:picLocks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94" y="1996495"/>
            <a:ext cx="1274400" cy="238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AA827C-9B35-478C-BFD0-155989A1E439}"/>
              </a:ext>
            </a:extLst>
          </p:cNvPr>
          <p:cNvPicPr>
            <a:picLocks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94" y="244381"/>
            <a:ext cx="1270800" cy="17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2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845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29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94348" y="987426"/>
            <a:ext cx="6480000" cy="508125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201462"/>
            <a:ext cx="4320000" cy="3870377"/>
          </a:xfrm>
        </p:spPr>
        <p:txBody>
          <a:bodyPr/>
          <a:lstStyle>
            <a:lvl1pPr marL="0" indent="0">
              <a:spcAft>
                <a:spcPts val="800"/>
              </a:spcAft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4348" y="655819"/>
            <a:ext cx="4320000" cy="14555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26373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194348" y="975500"/>
            <a:ext cx="6480000" cy="5083200"/>
          </a:xfrm>
          <a:solidFill>
            <a:schemeClr val="bg2"/>
          </a:solidFill>
        </p:spPr>
        <p:txBody>
          <a:bodyPr anchor="t"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8" y="2201462"/>
            <a:ext cx="4320000" cy="3866400"/>
          </a:xfrm>
        </p:spPr>
        <p:txBody>
          <a:bodyPr/>
          <a:lstStyle>
            <a:lvl1pPr marL="0" indent="0">
              <a:spcAft>
                <a:spcPts val="800"/>
              </a:spcAft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14348" y="655819"/>
            <a:ext cx="4320000" cy="14555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374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514349" y="1465877"/>
            <a:ext cx="11160000" cy="4604723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6360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14349" y="1893668"/>
            <a:ext cx="11160000" cy="4176931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927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0" y="457200"/>
            <a:ext cx="11664950" cy="54832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6050869"/>
            <a:ext cx="11667600" cy="64800"/>
            <a:chOff x="0" y="6050869"/>
            <a:chExt cx="11667600" cy="64800"/>
          </a:xfrm>
        </p:grpSpPr>
        <p:sp>
          <p:nvSpPr>
            <p:cNvPr id="41" name="Rectangle 40"/>
            <p:cNvSpPr/>
            <p:nvPr/>
          </p:nvSpPr>
          <p:spPr>
            <a:xfrm>
              <a:off x="0" y="6050869"/>
              <a:ext cx="11667600" cy="6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" y="6050869"/>
              <a:ext cx="612000" cy="6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514347" y="1109137"/>
            <a:ext cx="7200000" cy="19050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1"/>
          </p:nvPr>
        </p:nvSpPr>
        <p:spPr>
          <a:xfrm>
            <a:off x="514348" y="3026738"/>
            <a:ext cx="5325035" cy="445294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191" y="6502166"/>
            <a:ext cx="3618298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rgbClr val="919195"/>
                </a:solidFill>
                <a:latin typeface="Arial"/>
                <a:cs typeface="Arial"/>
              </a:rPr>
              <a:t>TE Connectivity</a:t>
            </a:r>
            <a:r>
              <a:rPr lang="en-US" sz="800">
                <a:solidFill>
                  <a:srgbClr val="919195"/>
                </a:solidFill>
                <a:latin typeface="Arial"/>
                <a:cs typeface="Arial"/>
              </a:rPr>
              <a:t> Confidential &amp; Proprietary. Do not reproduce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61728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0" y="457200"/>
            <a:ext cx="11664950" cy="5483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6050869"/>
            <a:ext cx="11667600" cy="64800"/>
            <a:chOff x="0" y="6050869"/>
            <a:chExt cx="11667600" cy="64800"/>
          </a:xfrm>
        </p:grpSpPr>
        <p:sp>
          <p:nvSpPr>
            <p:cNvPr id="41" name="Rectangle 40"/>
            <p:cNvSpPr/>
            <p:nvPr/>
          </p:nvSpPr>
          <p:spPr>
            <a:xfrm>
              <a:off x="0" y="6050869"/>
              <a:ext cx="11667600" cy="6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" y="6050869"/>
              <a:ext cx="612000" cy="6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514347" y="1109137"/>
            <a:ext cx="7200000" cy="19050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1"/>
          </p:nvPr>
        </p:nvSpPr>
        <p:spPr>
          <a:xfrm>
            <a:off x="514348" y="3026738"/>
            <a:ext cx="5325035" cy="445294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191" y="6502166"/>
            <a:ext cx="3618298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rgbClr val="919195"/>
                </a:solidFill>
                <a:latin typeface="Arial"/>
                <a:cs typeface="Arial"/>
              </a:rPr>
              <a:t>TE Connectivity</a:t>
            </a:r>
            <a:r>
              <a:rPr lang="en-US" sz="800">
                <a:solidFill>
                  <a:srgbClr val="919195"/>
                </a:solidFill>
                <a:latin typeface="Arial"/>
                <a:cs typeface="Arial"/>
              </a:rPr>
              <a:t> Confidential &amp; Proprietary. Do not reproduce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498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0" y="457200"/>
            <a:ext cx="11664950" cy="5483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6050869"/>
            <a:ext cx="11667600" cy="64800"/>
            <a:chOff x="0" y="6050869"/>
            <a:chExt cx="11667600" cy="64800"/>
          </a:xfrm>
        </p:grpSpPr>
        <p:sp>
          <p:nvSpPr>
            <p:cNvPr id="41" name="Rectangle 40"/>
            <p:cNvSpPr/>
            <p:nvPr/>
          </p:nvSpPr>
          <p:spPr>
            <a:xfrm>
              <a:off x="0" y="6050869"/>
              <a:ext cx="11667600" cy="6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" y="6050869"/>
              <a:ext cx="612000" cy="6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514347" y="1109137"/>
            <a:ext cx="7200000" cy="19050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1"/>
          </p:nvPr>
        </p:nvSpPr>
        <p:spPr>
          <a:xfrm>
            <a:off x="514348" y="3026738"/>
            <a:ext cx="5325035" cy="445294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24191" y="6502166"/>
            <a:ext cx="3618298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rgbClr val="919195"/>
                </a:solidFill>
                <a:latin typeface="Arial"/>
                <a:cs typeface="Arial"/>
              </a:rPr>
              <a:t>TE Connectivity</a:t>
            </a:r>
            <a:r>
              <a:rPr lang="en-US" sz="800">
                <a:solidFill>
                  <a:srgbClr val="919195"/>
                </a:solidFill>
                <a:latin typeface="Arial"/>
                <a:cs typeface="Arial"/>
              </a:rPr>
              <a:t> Confidential &amp; Proprietary. Do not reproduce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201644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95400"/>
            <a:ext cx="4627996" cy="2125532"/>
          </a:xfrm>
          <a:prstGeom prst="rect">
            <a:avLst/>
          </a:prstGeom>
        </p:spPr>
      </p:pic>
      <p:sp>
        <p:nvSpPr>
          <p:cNvPr id="3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sp>
        <p:nvSpPr>
          <p:cNvPr id="39" name="Rectangle 38"/>
          <p:cNvSpPr/>
          <p:nvPr userDrawn="1"/>
        </p:nvSpPr>
        <p:spPr>
          <a:xfrm>
            <a:off x="0" y="457200"/>
            <a:ext cx="11664950" cy="5483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0" y="6050869"/>
            <a:ext cx="11667600" cy="64800"/>
            <a:chOff x="0" y="6050869"/>
            <a:chExt cx="11667600" cy="64800"/>
          </a:xfrm>
        </p:grpSpPr>
        <p:sp>
          <p:nvSpPr>
            <p:cNvPr id="41" name="Rectangle 40"/>
            <p:cNvSpPr/>
            <p:nvPr/>
          </p:nvSpPr>
          <p:spPr>
            <a:xfrm>
              <a:off x="0" y="6050869"/>
              <a:ext cx="11667600" cy="64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" y="6050869"/>
              <a:ext cx="612000" cy="6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514347" y="1109137"/>
            <a:ext cx="7200000" cy="190500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4" name="Text Placeholder 2"/>
          <p:cNvSpPr>
            <a:spLocks noGrp="1"/>
          </p:cNvSpPr>
          <p:nvPr>
            <p:ph type="body" idx="1"/>
          </p:nvPr>
        </p:nvSpPr>
        <p:spPr>
          <a:xfrm>
            <a:off x="514348" y="3026738"/>
            <a:ext cx="5325035" cy="445294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24191" y="6502166"/>
            <a:ext cx="3618298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rgbClr val="919195"/>
                </a:solidFill>
                <a:latin typeface="Arial"/>
                <a:cs typeface="Arial"/>
              </a:rPr>
              <a:t>TE Connectivity</a:t>
            </a:r>
            <a:r>
              <a:rPr lang="en-US" sz="800">
                <a:solidFill>
                  <a:srgbClr val="919195"/>
                </a:solidFill>
                <a:latin typeface="Arial"/>
                <a:cs typeface="Arial"/>
              </a:rPr>
              <a:t> Confidential &amp; Proprietary. Do not reproduce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90704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514348" y="1465876"/>
            <a:ext cx="5400000" cy="4604724"/>
          </a:xfrm>
        </p:spPr>
        <p:txBody>
          <a:bodyPr/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600"/>
            </a:lvl2pPr>
            <a:lvl3pPr>
              <a:spcAft>
                <a:spcPts val="800"/>
              </a:spcAft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6274348" y="1465877"/>
            <a:ext cx="5400000" cy="4608000"/>
          </a:xfrm>
        </p:spPr>
        <p:txBody>
          <a:bodyPr/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600"/>
            </a:lvl2pPr>
            <a:lvl3pPr>
              <a:spcAft>
                <a:spcPts val="800"/>
              </a:spcAft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5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514840" y="6416675"/>
            <a:ext cx="477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14348" y="1465877"/>
            <a:ext cx="5400000" cy="541447"/>
          </a:xfrm>
        </p:spPr>
        <p:txBody>
          <a:bodyPr anchor="t">
            <a:norm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/>
          </p:nvPr>
        </p:nvSpPr>
        <p:spPr>
          <a:xfrm>
            <a:off x="514348" y="2201463"/>
            <a:ext cx="5400000" cy="3869554"/>
          </a:xfrm>
        </p:spPr>
        <p:txBody>
          <a:bodyPr/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600"/>
            </a:lvl2pPr>
            <a:lvl3pPr>
              <a:spcAft>
                <a:spcPts val="800"/>
              </a:spcAft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4348" y="1465877"/>
            <a:ext cx="5400000" cy="5400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800" b="0" dirty="0" smtClean="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4"/>
          </p:nvPr>
        </p:nvSpPr>
        <p:spPr>
          <a:xfrm>
            <a:off x="6274348" y="2201462"/>
            <a:ext cx="5400000" cy="3866400"/>
          </a:xfrm>
        </p:spPr>
        <p:txBody>
          <a:bodyPr/>
          <a:lstStyle>
            <a:lvl1pPr>
              <a:spcAft>
                <a:spcPts val="800"/>
              </a:spcAft>
              <a:defRPr sz="1800"/>
            </a:lvl1pPr>
            <a:lvl2pPr>
              <a:spcAft>
                <a:spcPts val="800"/>
              </a:spcAft>
              <a:defRPr sz="1600"/>
            </a:lvl2pPr>
            <a:lvl3pPr>
              <a:spcAft>
                <a:spcPts val="800"/>
              </a:spcAft>
              <a:defRPr sz="14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1671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286774"/>
            <a:ext cx="11656756" cy="79657"/>
          </a:xfrm>
          <a:prstGeom prst="rect">
            <a:avLst/>
          </a:prstGeom>
          <a:solidFill>
            <a:srgbClr val="0E76B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87231"/>
            <a:ext cx="612000" cy="79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 userDrawn="1">
            <p:ph type="title"/>
          </p:nvPr>
        </p:nvSpPr>
        <p:spPr>
          <a:xfrm>
            <a:off x="514348" y="655820"/>
            <a:ext cx="11160000" cy="5907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14347" y="1465877"/>
            <a:ext cx="11156400" cy="46049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514840" y="6416675"/>
            <a:ext cx="426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919195"/>
                </a:solidFill>
              </a:defRPr>
            </a:lvl1pPr>
          </a:lstStyle>
          <a:p>
            <a:fld id="{CA431686-8DE2-9B43-980D-29AE692D79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5793" y="6240857"/>
            <a:ext cx="1080000" cy="617143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824191" y="6502166"/>
            <a:ext cx="3618298" cy="21544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 defTabSz="914400">
              <a:defRPr/>
            </a:pPr>
            <a:r>
              <a:rPr lang="en-US" sz="800" b="1">
                <a:solidFill>
                  <a:srgbClr val="919195"/>
                </a:solidFill>
                <a:latin typeface="Arial"/>
                <a:cs typeface="Arial"/>
              </a:rPr>
              <a:t>TE Connectivity</a:t>
            </a:r>
            <a:r>
              <a:rPr lang="en-US" sz="800">
                <a:solidFill>
                  <a:srgbClr val="919195"/>
                </a:solidFill>
                <a:latin typeface="Arial"/>
                <a:cs typeface="Arial"/>
              </a:rPr>
              <a:t> Confidential &amp; Proprietary. Do not reproduce or distribute.</a:t>
            </a:r>
          </a:p>
        </p:txBody>
      </p:sp>
    </p:spTree>
    <p:extLst>
      <p:ext uri="{BB962C8B-B14F-4D97-AF65-F5344CB8AC3E}">
        <p14:creationId xmlns:p14="http://schemas.microsoft.com/office/powerpoint/2010/main" val="120064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662" r:id="rId2"/>
    <p:sldLayoutId id="2147483735" r:id="rId3"/>
    <p:sldLayoutId id="2147483716" r:id="rId4"/>
    <p:sldLayoutId id="2147483736" r:id="rId5"/>
    <p:sldLayoutId id="2147483737" r:id="rId6"/>
    <p:sldLayoutId id="2147483738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1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7.jpeg"/><Relationship Id="rId5" Type="http://schemas.openxmlformats.org/officeDocument/2006/relationships/image" Target="../media/image13.jpeg"/><Relationship Id="rId10" Type="http://schemas.microsoft.com/office/2007/relationships/hdphoto" Target="../media/hdphoto2.wdp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46137" y="2777767"/>
            <a:ext cx="6300000" cy="106538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TEOA Product Marketing Standard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446138" y="3853191"/>
            <a:ext cx="6300000" cy="47769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November 21, 2019 – Product Management Council</a:t>
            </a:r>
          </a:p>
        </p:txBody>
      </p:sp>
    </p:spTree>
    <p:extLst>
      <p:ext uri="{BB962C8B-B14F-4D97-AF65-F5344CB8AC3E}">
        <p14:creationId xmlns:p14="http://schemas.microsoft.com/office/powerpoint/2010/main" val="40326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You. </a:t>
            </a:r>
            <a:r>
              <a:rPr lang="en-US" b="0"/>
              <a:t>Questions?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TEOA Product Marketing Standard Work</a:t>
            </a:r>
          </a:p>
        </p:txBody>
      </p:sp>
    </p:spTree>
    <p:extLst>
      <p:ext uri="{BB962C8B-B14F-4D97-AF65-F5344CB8AC3E}">
        <p14:creationId xmlns:p14="http://schemas.microsoft.com/office/powerpoint/2010/main" val="1671801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FA356-677E-4235-A00F-ADA6A677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TEOA Product Marketing Standard 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4216D8-6796-48FB-AA2D-2F63D0962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C6AF7-268E-490B-9484-C4CF5E6C1CB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14349" y="1629163"/>
            <a:ext cx="5390573" cy="46047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 dirty="0">
                <a:solidFill>
                  <a:schemeClr val="tx1"/>
                </a:solidFill>
                <a:cs typeface="Arial"/>
              </a:rPr>
              <a:t>Why is Marketing Now Adopting This?</a:t>
            </a: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Char char="•"/>
            </a:pPr>
            <a:r>
              <a:rPr lang="en-US" dirty="0">
                <a:cs typeface="Arial"/>
              </a:rPr>
              <a:t>Extending current NPI process to include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all types of product promotion (new and existing) </a:t>
            </a:r>
            <a:r>
              <a:rPr lang="en-US" dirty="0">
                <a:ea typeface="+mn-lt"/>
                <a:cs typeface="+mn-lt"/>
              </a:rPr>
              <a:t>and new available channels (E-commerce, Select).</a:t>
            </a: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Char char="•"/>
            </a:pPr>
            <a:r>
              <a:rPr lang="en-US" dirty="0">
                <a:cs typeface="Arial"/>
              </a:rPr>
              <a:t>Drive efficiency and consistency in 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product promotions across all BUs.</a:t>
            </a: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Char char="•"/>
            </a:pPr>
            <a:r>
              <a:rPr lang="en-US" dirty="0">
                <a:cs typeface="Arial"/>
              </a:rPr>
              <a:t>Provide a consistent experience in how marketing partners with PMs</a:t>
            </a:r>
          </a:p>
          <a:p>
            <a:pPr marL="182880" indent="-182880">
              <a:lnSpc>
                <a:spcPct val="100000"/>
              </a:lnSpc>
              <a:spcAft>
                <a:spcPts val="600"/>
              </a:spcAft>
              <a:buChar char="•"/>
            </a:pPr>
            <a:endParaRPr lang="en-US" dirty="0">
              <a:solidFill>
                <a:schemeClr val="accent4"/>
              </a:solidFill>
              <a:cs typeface="Arial"/>
            </a:endParaRPr>
          </a:p>
          <a:p>
            <a:r>
              <a:rPr lang="en-US" sz="2200" b="1" dirty="0">
                <a:solidFill>
                  <a:schemeClr val="tx1"/>
                </a:solidFill>
                <a:cs typeface="Arial"/>
              </a:rPr>
              <a:t>Value?</a:t>
            </a:r>
            <a:endParaRPr lang="en-US" sz="2200" dirty="0">
              <a:solidFill>
                <a:schemeClr val="tx1"/>
              </a:solidFill>
              <a:cs typeface="Arial"/>
            </a:endParaRP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Char char="•"/>
            </a:pPr>
            <a:r>
              <a:rPr lang="en-US" dirty="0">
                <a:cs typeface="Arial"/>
              </a:rPr>
              <a:t>Marketing, with Product Management,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can ensure higher quality content. </a:t>
            </a: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Char char="•"/>
            </a:pPr>
            <a:r>
              <a:rPr lang="en-US" dirty="0">
                <a:cs typeface="Arial"/>
              </a:rPr>
              <a:t>Targeting the right segments,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focused on commercial priorities.</a:t>
            </a:r>
          </a:p>
          <a:p>
            <a:endParaRPr lang="en-US" sz="1600" dirty="0">
              <a:cs typeface="Arial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F0F69738-8BAE-44A2-AA42-866B3799D8A6}"/>
              </a:ext>
            </a:extLst>
          </p:cNvPr>
          <p:cNvSpPr txBox="1">
            <a:spLocks/>
          </p:cNvSpPr>
          <p:nvPr/>
        </p:nvSpPr>
        <p:spPr>
          <a:xfrm>
            <a:off x="6565088" y="1629163"/>
            <a:ext cx="4691798" cy="32091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solidFill>
                  <a:schemeClr val="tx1"/>
                </a:solidFill>
                <a:cs typeface="Arial"/>
              </a:rPr>
              <a:t>Impact on Product Management?</a:t>
            </a:r>
          </a:p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n-US" dirty="0">
                <a:cs typeface="Arial"/>
              </a:rPr>
              <a:t>Success requires close partnership between Marketing and Product Management, we require</a:t>
            </a:r>
            <a:r>
              <a:rPr lang="en-US" dirty="0">
                <a:ea typeface="+mn-lt"/>
                <a:cs typeface="+mn-lt"/>
              </a:rPr>
              <a:t> your continued commitment and buy-in.</a:t>
            </a:r>
          </a:p>
          <a:p>
            <a:pPr>
              <a:lnSpc>
                <a:spcPts val="1900"/>
              </a:lnSpc>
              <a:spcAft>
                <a:spcPts val="600"/>
              </a:spcAft>
            </a:pPr>
            <a:r>
              <a:rPr lang="en-US" dirty="0">
                <a:cs typeface="Arial"/>
              </a:rPr>
              <a:t>Specifically, three process refinements </a:t>
            </a:r>
            <a:br>
              <a:rPr lang="en-US" dirty="0">
                <a:cs typeface="Arial"/>
              </a:rPr>
            </a:br>
            <a:r>
              <a:rPr lang="en-US" dirty="0">
                <a:cs typeface="Arial"/>
              </a:rPr>
              <a:t>will drive stronger and more consistent communication:</a:t>
            </a:r>
            <a:endParaRPr lang="en-US" dirty="0">
              <a:ea typeface="+mn-lt"/>
              <a:cs typeface="+mn-lt"/>
            </a:endParaRP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cs typeface="Arial"/>
              </a:rPr>
              <a:t>Strategic Alignment</a:t>
            </a:r>
            <a:endParaRPr lang="en-US" dirty="0">
              <a:ea typeface="+mn-lt"/>
              <a:cs typeface="+mn-lt"/>
            </a:endParaRP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cs typeface="Arial"/>
              </a:rPr>
              <a:t>Product Briefing</a:t>
            </a:r>
            <a:endParaRPr lang="en-US" dirty="0">
              <a:ea typeface="+mn-lt"/>
              <a:cs typeface="+mn-lt"/>
            </a:endParaRPr>
          </a:p>
          <a:p>
            <a:pPr marL="182880" indent="-182880">
              <a:lnSpc>
                <a:spcPts val="1900"/>
              </a:lnSpc>
              <a:spcAft>
                <a:spcPts val="600"/>
              </a:spcAft>
              <a:buFont typeface="Arial,Sans-Serif"/>
              <a:buChar char="•"/>
            </a:pPr>
            <a:r>
              <a:rPr lang="en-US" dirty="0">
                <a:cs typeface="Arial"/>
              </a:rPr>
              <a:t>Content Development</a:t>
            </a:r>
          </a:p>
        </p:txBody>
      </p:sp>
    </p:spTree>
    <p:extLst>
      <p:ext uri="{BB962C8B-B14F-4D97-AF65-F5344CB8AC3E}">
        <p14:creationId xmlns:p14="http://schemas.microsoft.com/office/powerpoint/2010/main" val="149548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eft Bracket 1">
            <a:extLst>
              <a:ext uri="{FF2B5EF4-FFF2-40B4-BE49-F238E27FC236}">
                <a16:creationId xmlns:a16="http://schemas.microsoft.com/office/drawing/2014/main" id="{882CD0D6-9D2D-4FE1-9DDB-FAE6E7567815}"/>
              </a:ext>
            </a:extLst>
          </p:cNvPr>
          <p:cNvSpPr/>
          <p:nvPr/>
        </p:nvSpPr>
        <p:spPr>
          <a:xfrm rot="5400000">
            <a:off x="6638743" y="-1868192"/>
            <a:ext cx="137160" cy="8229600"/>
          </a:xfrm>
          <a:prstGeom prst="lef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eft Bracket 27">
            <a:extLst>
              <a:ext uri="{FF2B5EF4-FFF2-40B4-BE49-F238E27FC236}">
                <a16:creationId xmlns:a16="http://schemas.microsoft.com/office/drawing/2014/main" id="{0BA6FEC5-1285-4030-ADF2-38DFDCAFB493}"/>
              </a:ext>
            </a:extLst>
          </p:cNvPr>
          <p:cNvSpPr/>
          <p:nvPr/>
        </p:nvSpPr>
        <p:spPr>
          <a:xfrm rot="5400000">
            <a:off x="6638743" y="-1452439"/>
            <a:ext cx="137160" cy="6400800"/>
          </a:xfrm>
          <a:prstGeom prst="leftBracket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62405-5BA1-4922-B9A2-36E1B2F50893}"/>
              </a:ext>
            </a:extLst>
          </p:cNvPr>
          <p:cNvSpPr/>
          <p:nvPr/>
        </p:nvSpPr>
        <p:spPr>
          <a:xfrm>
            <a:off x="514348" y="2592365"/>
            <a:ext cx="11159998" cy="34020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FF794B7-D169-43C2-AC48-7E15DEA7D2DC}"/>
              </a:ext>
            </a:extLst>
          </p:cNvPr>
          <p:cNvSpPr>
            <a:spLocks noChangeAspect="1"/>
          </p:cNvSpPr>
          <p:nvPr/>
        </p:nvSpPr>
        <p:spPr>
          <a:xfrm>
            <a:off x="4803684" y="3955146"/>
            <a:ext cx="1240832" cy="123444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6E7084E-6EFB-4284-BA34-99A9D30430ED}"/>
              </a:ext>
            </a:extLst>
          </p:cNvPr>
          <p:cNvSpPr>
            <a:spLocks noChangeAspect="1"/>
          </p:cNvSpPr>
          <p:nvPr/>
        </p:nvSpPr>
        <p:spPr>
          <a:xfrm>
            <a:off x="4803684" y="3955146"/>
            <a:ext cx="1240832" cy="1234440"/>
          </a:xfrm>
          <a:prstGeom prst="ellipse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TEOA Product Marketing Standard Work Team</a:t>
            </a:r>
          </a:p>
        </p:txBody>
      </p:sp>
      <p:sp>
        <p:nvSpPr>
          <p:cNvPr id="10" name="Rectangle 191">
            <a:extLst>
              <a:ext uri="{FF2B5EF4-FFF2-40B4-BE49-F238E27FC236}">
                <a16:creationId xmlns:a16="http://schemas.microsoft.com/office/drawing/2014/main" id="{FDF03E04-E446-4939-BD02-1ECD61355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49" y="2506505"/>
            <a:ext cx="11159999" cy="365760"/>
          </a:xfrm>
          <a:prstGeom prst="rect">
            <a:avLst/>
          </a:prstGeom>
          <a:solidFill>
            <a:schemeClr val="tx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SzPct val="78000"/>
            </a:pPr>
            <a:r>
              <a:rPr lang="en-US" sz="1600" b="1">
                <a:solidFill>
                  <a:srgbClr val="FFFFFF"/>
                </a:solidFill>
              </a:rPr>
              <a:t>PRODUCT MARKETING STANDARD WORK TEAM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DB9B961-705F-4B98-ADF9-FDA7863B3EB2}"/>
              </a:ext>
            </a:extLst>
          </p:cNvPr>
          <p:cNvSpPr>
            <a:spLocks noChangeAspect="1"/>
          </p:cNvSpPr>
          <p:nvPr/>
        </p:nvSpPr>
        <p:spPr>
          <a:xfrm>
            <a:off x="754485" y="3088662"/>
            <a:ext cx="1240832" cy="1234440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456A897-D56A-423D-B8A0-885060FF57A2}"/>
              </a:ext>
            </a:extLst>
          </p:cNvPr>
          <p:cNvSpPr>
            <a:spLocks noChangeAspect="1"/>
          </p:cNvSpPr>
          <p:nvPr/>
        </p:nvSpPr>
        <p:spPr>
          <a:xfrm>
            <a:off x="7503150" y="3955146"/>
            <a:ext cx="1240832" cy="123444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820887E-13D9-419D-AE66-5E64F46AB678}"/>
              </a:ext>
            </a:extLst>
          </p:cNvPr>
          <p:cNvSpPr>
            <a:spLocks noChangeAspect="1"/>
          </p:cNvSpPr>
          <p:nvPr/>
        </p:nvSpPr>
        <p:spPr>
          <a:xfrm>
            <a:off x="8852883" y="3088662"/>
            <a:ext cx="1240832" cy="1234440"/>
          </a:xfrm>
          <a:prstGeom prst="ellipse">
            <a:avLst/>
          </a:prstGeom>
          <a:blipFill dpi="0"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608"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F7E183D-2DE2-440C-B393-7EF40021BB6C}"/>
              </a:ext>
            </a:extLst>
          </p:cNvPr>
          <p:cNvSpPr>
            <a:spLocks noChangeAspect="1"/>
          </p:cNvSpPr>
          <p:nvPr/>
        </p:nvSpPr>
        <p:spPr>
          <a:xfrm>
            <a:off x="10202614" y="3955146"/>
            <a:ext cx="1240832" cy="1234440"/>
          </a:xfrm>
          <a:prstGeom prst="ellipse">
            <a:avLst/>
          </a:prstGeom>
          <a:blipFill dpi="0" rotWithShape="1"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34"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1E3E3F6-46E6-41FC-AF92-0EFA1E1FFD31}"/>
              </a:ext>
            </a:extLst>
          </p:cNvPr>
          <p:cNvSpPr>
            <a:spLocks noChangeAspect="1"/>
          </p:cNvSpPr>
          <p:nvPr/>
        </p:nvSpPr>
        <p:spPr>
          <a:xfrm>
            <a:off x="3383280" y="3107134"/>
            <a:ext cx="1240832" cy="1234440"/>
          </a:xfrm>
          <a:prstGeom prst="ellipse">
            <a:avLst/>
          </a:prstGeom>
          <a:blipFill dpi="0" rotWithShape="1">
            <a:blip r:embed="rId9" cstate="screen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34"/>
            </a:stretch>
          </a:blipFill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47A8556-905B-421C-9F5E-A7E6A2455432}"/>
              </a:ext>
            </a:extLst>
          </p:cNvPr>
          <p:cNvSpPr>
            <a:spLocks noChangeAspect="1"/>
          </p:cNvSpPr>
          <p:nvPr/>
        </p:nvSpPr>
        <p:spPr>
          <a:xfrm>
            <a:off x="6153417" y="3088662"/>
            <a:ext cx="1240832" cy="1234440"/>
          </a:xfrm>
          <a:prstGeom prst="ellipse">
            <a:avLst/>
          </a:prstGeom>
          <a:blipFill dpi="0"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BDCA07-6786-43AE-A105-72430B2ACE9D}"/>
              </a:ext>
            </a:extLst>
          </p:cNvPr>
          <p:cNvSpPr txBox="1"/>
          <p:nvPr/>
        </p:nvSpPr>
        <p:spPr>
          <a:xfrm>
            <a:off x="3383748" y="4343851"/>
            <a:ext cx="1242648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MEGAN FRAIN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Manager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Integrated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Sensors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57A24D6-4AF0-4BA8-8033-3C090ECBA0DA}"/>
              </a:ext>
            </a:extLst>
          </p:cNvPr>
          <p:cNvSpPr>
            <a:spLocks noChangeAspect="1"/>
          </p:cNvSpPr>
          <p:nvPr/>
        </p:nvSpPr>
        <p:spPr>
          <a:xfrm>
            <a:off x="2104218" y="3955146"/>
            <a:ext cx="1240832" cy="1234440"/>
          </a:xfrm>
          <a:prstGeom prst="ellipse">
            <a:avLst/>
          </a:prstGeom>
          <a:blipFill dpi="0"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853747-FAAD-45BB-837A-C1CE6065E35C}"/>
              </a:ext>
            </a:extLst>
          </p:cNvPr>
          <p:cNvSpPr txBox="1"/>
          <p:nvPr/>
        </p:nvSpPr>
        <p:spPr>
          <a:xfrm>
            <a:off x="2153110" y="5189586"/>
            <a:ext cx="1144865" cy="677108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LAUREN WAY</a:t>
            </a:r>
          </a:p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900">
                <a:solidFill>
                  <a:schemeClr val="tx2"/>
                </a:solidFill>
              </a:rPr>
              <a:t>Manager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Product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DND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9D121-AA35-4ED2-8B4A-1590F81191F4}"/>
              </a:ext>
            </a:extLst>
          </p:cNvPr>
          <p:cNvSpPr txBox="1"/>
          <p:nvPr/>
        </p:nvSpPr>
        <p:spPr>
          <a:xfrm>
            <a:off x="4801867" y="5189586"/>
            <a:ext cx="1242648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ROBIN BOCK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Analyst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Integrated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ICT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67270B-875D-461E-9069-B3CA36136662}"/>
              </a:ext>
            </a:extLst>
          </p:cNvPr>
          <p:cNvSpPr txBox="1"/>
          <p:nvPr/>
        </p:nvSpPr>
        <p:spPr>
          <a:xfrm>
            <a:off x="7439403" y="5189586"/>
            <a:ext cx="1362874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TERESA WILSON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Analyst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Integrated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ADM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5C1E1-CDA9-4C9E-8873-F82B968FEE4C}"/>
              </a:ext>
            </a:extLst>
          </p:cNvPr>
          <p:cNvSpPr txBox="1"/>
          <p:nvPr/>
        </p:nvSpPr>
        <p:spPr>
          <a:xfrm>
            <a:off x="10195990" y="5189586"/>
            <a:ext cx="1252266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LORI LYONS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Analyst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Integrated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Energy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F75D710-4B19-49CB-9F02-8EC0623E847C}"/>
              </a:ext>
            </a:extLst>
          </p:cNvPr>
          <p:cNvSpPr txBox="1"/>
          <p:nvPr/>
        </p:nvSpPr>
        <p:spPr>
          <a:xfrm>
            <a:off x="745037" y="4339231"/>
            <a:ext cx="1269899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CHRIS YEADON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Manager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Product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Automotive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5FEE62-9A24-4D70-AFD6-A2C40AACF3B8}"/>
              </a:ext>
            </a:extLst>
          </p:cNvPr>
          <p:cNvSpPr txBox="1"/>
          <p:nvPr/>
        </p:nvSpPr>
        <p:spPr>
          <a:xfrm>
            <a:off x="6097314" y="4343851"/>
            <a:ext cx="1354858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CERIES MINNICH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Analyst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Product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Appliances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B10EB6B-D78A-43FB-BE30-655140DC05E1}"/>
              </a:ext>
            </a:extLst>
          </p:cNvPr>
          <p:cNvSpPr txBox="1"/>
          <p:nvPr/>
        </p:nvSpPr>
        <p:spPr>
          <a:xfrm>
            <a:off x="8914580" y="4343851"/>
            <a:ext cx="1120821" cy="664284"/>
          </a:xfrm>
          <a:prstGeom prst="rect">
            <a:avLst/>
          </a:prstGeom>
          <a:noFill/>
          <a:ln>
            <a:noFill/>
          </a:ln>
        </p:spPr>
        <p:txBody>
          <a:bodyPr wrap="none" tIns="91440" rtlCol="0">
            <a:spAutoFit/>
          </a:bodyPr>
          <a:lstStyle/>
          <a:p>
            <a:pPr algn="ctr">
              <a:lnSpc>
                <a:spcPts val="1000"/>
              </a:lnSpc>
              <a:spcAft>
                <a:spcPts val="100"/>
              </a:spcAft>
            </a:pPr>
            <a:r>
              <a:rPr lang="en-US" sz="1100" b="1"/>
              <a:t>JEN NAGY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Analyst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Product Marketing</a:t>
            </a:r>
          </a:p>
          <a:p>
            <a:pPr algn="ctr">
              <a:lnSpc>
                <a:spcPts val="1000"/>
              </a:lnSpc>
            </a:pPr>
            <a:r>
              <a:rPr lang="en-US" sz="900">
                <a:solidFill>
                  <a:schemeClr val="tx2"/>
                </a:solidFill>
              </a:rPr>
              <a:t>IND</a:t>
            </a:r>
          </a:p>
        </p:txBody>
      </p:sp>
      <p:sp>
        <p:nvSpPr>
          <p:cNvPr id="14" name="Rectangle 191">
            <a:extLst>
              <a:ext uri="{FF2B5EF4-FFF2-40B4-BE49-F238E27FC236}">
                <a16:creationId xmlns:a16="http://schemas.microsoft.com/office/drawing/2014/main" id="{C02E4EEE-84D3-4DA4-B0A2-F57FE71D9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7043" y="1470431"/>
            <a:ext cx="4480560" cy="36576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SzPct val="78000"/>
            </a:pPr>
            <a:r>
              <a:rPr lang="en-US" sz="1600" b="1">
                <a:solidFill>
                  <a:schemeClr val="accent1"/>
                </a:solidFill>
              </a:rPr>
              <a:t>DECISION BOARD MARKETING COUNCIL</a:t>
            </a:r>
          </a:p>
        </p:txBody>
      </p:sp>
      <p:sp>
        <p:nvSpPr>
          <p:cNvPr id="15" name="Rectangle 191">
            <a:extLst>
              <a:ext uri="{FF2B5EF4-FFF2-40B4-BE49-F238E27FC236}">
                <a16:creationId xmlns:a16="http://schemas.microsoft.com/office/drawing/2014/main" id="{7A64A2E5-7D70-4450-A508-3A73E60AA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323" y="1965434"/>
            <a:ext cx="4572000" cy="365760"/>
          </a:xfrm>
          <a:prstGeom prst="rect">
            <a:avLst/>
          </a:prstGeom>
          <a:solidFill>
            <a:schemeClr val="bg1"/>
          </a:solidFill>
          <a:ln w="19050">
            <a:noFill/>
            <a:prstDash val="solid"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SzPct val="78000"/>
            </a:pPr>
            <a:r>
              <a:rPr lang="en-US" sz="1600" b="1">
                <a:solidFill>
                  <a:schemeClr val="accent2"/>
                </a:solidFill>
              </a:rPr>
              <a:t>WORKSTREAM ADVISOR /// SARA CORREA</a:t>
            </a:r>
          </a:p>
        </p:txBody>
      </p:sp>
    </p:spTree>
    <p:extLst>
      <p:ext uri="{BB962C8B-B14F-4D97-AF65-F5344CB8AC3E}">
        <p14:creationId xmlns:p14="http://schemas.microsoft.com/office/powerpoint/2010/main" val="3240141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F4A9039-A069-4357-9CF4-15A9E289ADD5}"/>
              </a:ext>
            </a:extLst>
          </p:cNvPr>
          <p:cNvSpPr/>
          <p:nvPr/>
        </p:nvSpPr>
        <p:spPr>
          <a:xfrm>
            <a:off x="5133015" y="1412403"/>
            <a:ext cx="6541332" cy="4439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tlCol="0" anchor="t" anchorCtr="0"/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tx2">
                    <a:lumMod val="75000"/>
                  </a:schemeClr>
                </a:solidFill>
              </a:rPr>
              <a:t>WORKSTREAM</a:t>
            </a:r>
          </a:p>
          <a:p>
            <a:pPr marL="182880" indent="-182880" fontAlgn="t">
              <a:lnSpc>
                <a:spcPts val="17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47678"/>
                </a:solidFill>
                <a:latin typeface="Arial" panose="020B0604020202020204" pitchFamily="34" charset="0"/>
              </a:rPr>
              <a:t>Define process steps for product promotion</a:t>
            </a:r>
            <a:endParaRPr lang="en-US" sz="1600">
              <a:latin typeface="Arial" panose="020B0604020202020204" pitchFamily="34" charset="0"/>
            </a:endParaRPr>
          </a:p>
          <a:p>
            <a:pPr marL="182880" indent="-182880" fontAlgn="t">
              <a:lnSpc>
                <a:spcPts val="17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47678"/>
                </a:solidFill>
                <a:latin typeface="Arial" panose="020B0604020202020204" pitchFamily="34" charset="0"/>
              </a:rPr>
              <a:t>Define deliverables for process steps</a:t>
            </a:r>
            <a:endParaRPr lang="en-US" sz="1600">
              <a:latin typeface="Arial" panose="020B0604020202020204" pitchFamily="34" charset="0"/>
            </a:endParaRPr>
          </a:p>
          <a:p>
            <a:pPr marL="182880" indent="-182880" fontAlgn="t">
              <a:lnSpc>
                <a:spcPts val="17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47678"/>
                </a:solidFill>
                <a:latin typeface="Arial" panose="020B0604020202020204" pitchFamily="34" charset="0"/>
              </a:rPr>
              <a:t>Execution of deliverables for process steps</a:t>
            </a:r>
            <a:endParaRPr lang="en-US" sz="1600">
              <a:latin typeface="Arial" panose="020B0604020202020204" pitchFamily="34" charset="0"/>
            </a:endParaRPr>
          </a:p>
          <a:p>
            <a:pPr marL="182880" indent="-182880" fontAlgn="t">
              <a:lnSpc>
                <a:spcPts val="17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47678"/>
                </a:solidFill>
                <a:latin typeface="Arial" panose="020B0604020202020204" pitchFamily="34" charset="0"/>
              </a:rPr>
              <a:t>Identify and/or develop tools and resources </a:t>
            </a:r>
            <a:endParaRPr lang="en-US" sz="1600">
              <a:latin typeface="Arial" panose="020B0604020202020204" pitchFamily="34" charset="0"/>
            </a:endParaRPr>
          </a:p>
          <a:p>
            <a:pPr marL="182880" indent="-182880" fontAlgn="t">
              <a:lnSpc>
                <a:spcPts val="17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747678"/>
                </a:solidFill>
                <a:latin typeface="Arial" panose="020B0604020202020204" pitchFamily="34" charset="0"/>
              </a:rPr>
              <a:t>Identify KPIs to measure activity success</a:t>
            </a:r>
            <a:endParaRPr lang="en-US" sz="1600">
              <a:latin typeface="Arial" panose="020B0604020202020204" pitchFamily="34" charset="0"/>
            </a:endParaRPr>
          </a:p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0F4C-A04C-4233-A5FC-97E2285E9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A9A40B-1231-4484-8A4D-FE784B451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6CC99E-5CFA-4704-B035-221A00C0F675}"/>
              </a:ext>
            </a:extLst>
          </p:cNvPr>
          <p:cNvSpPr/>
          <p:nvPr/>
        </p:nvSpPr>
        <p:spPr>
          <a:xfrm>
            <a:off x="625228" y="1412404"/>
            <a:ext cx="4358893" cy="20116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tlCol="0" anchor="t" anchorCtr="0"/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</a:rPr>
              <a:t>BUSINESS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Time efficiency 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Harness collective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resources and knowledge  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Reinforce a ‘one TE’ face to the market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Continuous improvement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4226D2-6DF7-443C-B2E8-903000F1A20C}"/>
              </a:ext>
            </a:extLst>
          </p:cNvPr>
          <p:cNvSpPr/>
          <p:nvPr/>
        </p:nvSpPr>
        <p:spPr>
          <a:xfrm>
            <a:off x="625229" y="1412405"/>
            <a:ext cx="274320" cy="201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AB5C9BE-5BD6-4763-ACFE-6A42F6D7766E}"/>
              </a:ext>
            </a:extLst>
          </p:cNvPr>
          <p:cNvSpPr/>
          <p:nvPr/>
        </p:nvSpPr>
        <p:spPr>
          <a:xfrm>
            <a:off x="625228" y="3594469"/>
            <a:ext cx="4358893" cy="2257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tlCol="0" anchor="t" anchorCtr="0"/>
          <a:lstStyle/>
          <a:p>
            <a:pPr>
              <a:spcAft>
                <a:spcPts val="600"/>
              </a:spcAft>
            </a:pPr>
            <a:r>
              <a:rPr lang="en-US" b="1">
                <a:solidFill>
                  <a:schemeClr val="accent1"/>
                </a:solidFill>
              </a:rPr>
              <a:t>MARKETING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Drive consistency in 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core marketing activities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Establish processes that are 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standard yet flexible</a:t>
            </a:r>
          </a:p>
          <a:p>
            <a:pPr marL="182880" indent="-182880">
              <a:lnSpc>
                <a:spcPts val="17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2"/>
                </a:solidFill>
              </a:rPr>
              <a:t>Alignment to the standard product promotion process</a:t>
            </a:r>
          </a:p>
          <a:p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C5782F-FC3B-4F5B-9C57-CCB68415AEB8}"/>
              </a:ext>
            </a:extLst>
          </p:cNvPr>
          <p:cNvSpPr/>
          <p:nvPr/>
        </p:nvSpPr>
        <p:spPr>
          <a:xfrm>
            <a:off x="625229" y="3594469"/>
            <a:ext cx="274320" cy="22573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116555-F55D-41ED-96B8-12B7C7CC7359}"/>
              </a:ext>
            </a:extLst>
          </p:cNvPr>
          <p:cNvSpPr/>
          <p:nvPr/>
        </p:nvSpPr>
        <p:spPr>
          <a:xfrm>
            <a:off x="5133015" y="1412403"/>
            <a:ext cx="274320" cy="443938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45DFE742-1F02-4A33-B21E-D0F7D049B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32940"/>
              </p:ext>
            </p:extLst>
          </p:nvPr>
        </p:nvGraphicFramePr>
        <p:xfrm>
          <a:off x="5510744" y="4291490"/>
          <a:ext cx="6035040" cy="1242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181428955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423176504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29775908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9030537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2105436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726646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Team. Charter.</a:t>
                      </a:r>
                      <a:br>
                        <a:rPr lang="en-US" sz="85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Objectives.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Knowledge Share. </a:t>
                      </a:r>
                      <a:br>
                        <a:rPr lang="en-US" sz="85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Steps Definition. Best Practices Alignment. Process Development.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Marketing Council Initial Review.</a:t>
                      </a:r>
                      <a:endParaRPr lang="en-US" sz="850" b="0"/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9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Complete Process. Definitions. Finalize Tools. Test &amp; Review.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900"/>
                        </a:lnSpc>
                        <a:spcAft>
                          <a:spcPts val="300"/>
                        </a:spcAft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Marketing Council Final Review.</a:t>
                      </a:r>
                    </a:p>
                    <a:p>
                      <a:pPr lvl="0" algn="l">
                        <a:lnSpc>
                          <a:spcPts val="900"/>
                        </a:lnSpc>
                        <a:spcAft>
                          <a:spcPts val="300"/>
                        </a:spcAft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PM Council.</a:t>
                      </a:r>
                      <a:endParaRPr lang="en-US" sz="850" b="0"/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ts val="900"/>
                        </a:lnSpc>
                        <a:spcAft>
                          <a:spcPts val="300"/>
                        </a:spcAft>
                      </a:pP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Finalize Edits.</a:t>
                      </a:r>
                      <a:br>
                        <a:rPr lang="en-US" sz="85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Communication.</a:t>
                      </a:r>
                      <a:br>
                        <a:rPr lang="en-US" sz="85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Implementation.</a:t>
                      </a:r>
                      <a:br>
                        <a:rPr lang="en-US" sz="85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850" b="0">
                          <a:solidFill>
                            <a:schemeClr val="tx2"/>
                          </a:solidFill>
                        </a:rPr>
                        <a:t>Continuous Improvement.</a:t>
                      </a:r>
                      <a:endParaRPr lang="en-US" sz="850" b="0"/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198565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APRIL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MAY – JULY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AUGUST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SEPTEMBER</a:t>
                      </a:r>
                      <a:br>
                        <a:rPr lang="en-US" sz="850" b="1">
                          <a:solidFill>
                            <a:schemeClr val="bg1"/>
                          </a:solidFill>
                        </a:rPr>
                      </a:br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 – OCTOBER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NOVEMBER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DECEMBER </a:t>
                      </a:r>
                      <a:br>
                        <a:rPr lang="en-US" sz="850" b="1">
                          <a:solidFill>
                            <a:schemeClr val="bg1"/>
                          </a:solidFill>
                        </a:rPr>
                      </a:br>
                      <a:r>
                        <a:rPr lang="en-US" sz="850" b="1">
                          <a:solidFill>
                            <a:schemeClr val="bg1"/>
                          </a:solidFill>
                        </a:rPr>
                        <a:t>– JANUARY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4156396"/>
                  </a:ext>
                </a:extLst>
              </a:tr>
            </a:tbl>
          </a:graphicData>
        </a:graphic>
      </p:graphicFrame>
      <p:sp>
        <p:nvSpPr>
          <p:cNvPr id="4" name="Arrow: Pentagon 3">
            <a:extLst>
              <a:ext uri="{FF2B5EF4-FFF2-40B4-BE49-F238E27FC236}">
                <a16:creationId xmlns:a16="http://schemas.microsoft.com/office/drawing/2014/main" id="{37D3337A-F3EA-483F-A6BE-F70D22470853}"/>
              </a:ext>
            </a:extLst>
          </p:cNvPr>
          <p:cNvSpPr/>
          <p:nvPr/>
        </p:nvSpPr>
        <p:spPr>
          <a:xfrm>
            <a:off x="6362022" y="5080230"/>
            <a:ext cx="293168" cy="21771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817B504D-E9C7-4868-BFD7-F812ED082B79}"/>
              </a:ext>
            </a:extLst>
          </p:cNvPr>
          <p:cNvSpPr/>
          <p:nvPr/>
        </p:nvSpPr>
        <p:spPr>
          <a:xfrm>
            <a:off x="7368734" y="5080230"/>
            <a:ext cx="293168" cy="21771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1CCD4732-CFA8-44C1-9E01-6D71EBC06D19}"/>
              </a:ext>
            </a:extLst>
          </p:cNvPr>
          <p:cNvSpPr/>
          <p:nvPr/>
        </p:nvSpPr>
        <p:spPr>
          <a:xfrm>
            <a:off x="8370684" y="5080230"/>
            <a:ext cx="293168" cy="21771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266B07BC-2BB4-4D06-97CD-D6C3D159D31B}"/>
              </a:ext>
            </a:extLst>
          </p:cNvPr>
          <p:cNvSpPr/>
          <p:nvPr/>
        </p:nvSpPr>
        <p:spPr>
          <a:xfrm>
            <a:off x="9377396" y="5080230"/>
            <a:ext cx="293168" cy="21771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3BACB9C4-EDC8-4E90-8364-29BDF00AF87A}"/>
              </a:ext>
            </a:extLst>
          </p:cNvPr>
          <p:cNvSpPr/>
          <p:nvPr/>
        </p:nvSpPr>
        <p:spPr>
          <a:xfrm>
            <a:off x="10379346" y="5080230"/>
            <a:ext cx="293168" cy="217715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056D358A-B5F6-4911-9D5B-518E25C155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68" y="1446781"/>
            <a:ext cx="923546" cy="676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FDD36-FB20-40CF-95B1-E4F5CC3E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Methodology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2AA318-77EA-4F17-96EC-C6993A0B9000}"/>
              </a:ext>
            </a:extLst>
          </p:cNvPr>
          <p:cNvSpPr/>
          <p:nvPr/>
        </p:nvSpPr>
        <p:spPr>
          <a:xfrm>
            <a:off x="649049" y="2479973"/>
            <a:ext cx="3410646" cy="2603277"/>
          </a:xfrm>
          <a:prstGeom prst="rect">
            <a:avLst/>
          </a:prstGeom>
        </p:spPr>
        <p:txBody>
          <a:bodyPr wrap="square" lIns="548640">
            <a:spAutoFit/>
          </a:bodyPr>
          <a:lstStyle/>
          <a:p>
            <a:pPr lvl="0">
              <a:lnSpc>
                <a:spcPts val="2200"/>
              </a:lnSpc>
              <a:spcAft>
                <a:spcPts val="1200"/>
              </a:spcAft>
            </a:pPr>
            <a:r>
              <a:rPr lang="en-US" sz="2400" b="1" dirty="0">
                <a:solidFill>
                  <a:schemeClr val="tx2"/>
                </a:solidFill>
              </a:rPr>
              <a:t>KNOWLEDGE </a:t>
            </a:r>
            <a:br>
              <a:rPr lang="en-US" sz="2400" b="1" dirty="0">
                <a:solidFill>
                  <a:schemeClr val="tx2"/>
                </a:solidFill>
              </a:rPr>
            </a:br>
            <a:r>
              <a:rPr lang="en-US" sz="2400" b="1" dirty="0">
                <a:solidFill>
                  <a:schemeClr val="tx2"/>
                </a:solidFill>
              </a:rPr>
              <a:t>SHARING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Processes</a:t>
            </a:r>
          </a:p>
          <a:p>
            <a:pPr marL="274320" lvl="1" indent="-13716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</a:rPr>
              <a:t>Channel, E-Commerce, Select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Experiences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Ideas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Examples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Colleagues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5529D-B530-4552-A41C-9BB45F242D9C}"/>
              </a:ext>
            </a:extLst>
          </p:cNvPr>
          <p:cNvSpPr/>
          <p:nvPr/>
        </p:nvSpPr>
        <p:spPr>
          <a:xfrm>
            <a:off x="4059703" y="2479973"/>
            <a:ext cx="3807316" cy="2033890"/>
          </a:xfrm>
          <a:prstGeom prst="rect">
            <a:avLst/>
          </a:prstGeom>
        </p:spPr>
        <p:txBody>
          <a:bodyPr wrap="square" lIns="548640">
            <a:spAutoFit/>
          </a:bodyPr>
          <a:lstStyle/>
          <a:p>
            <a:pPr lvl="0">
              <a:lnSpc>
                <a:spcPts val="2200"/>
              </a:lnSpc>
              <a:spcAft>
                <a:spcPts val="1200"/>
              </a:spcAft>
            </a:pPr>
            <a:r>
              <a:rPr lang="en-US" sz="2400" b="1">
                <a:solidFill>
                  <a:schemeClr val="tx2"/>
                </a:solidFill>
              </a:rPr>
              <a:t>STANDARD WORK DEVELOPMENT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Workshops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Breakout Teams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Cross-functional Input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Workstream Advisors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F69035-5F1A-4323-9613-DA6DF427ED5C}"/>
              </a:ext>
            </a:extLst>
          </p:cNvPr>
          <p:cNvSpPr/>
          <p:nvPr/>
        </p:nvSpPr>
        <p:spPr>
          <a:xfrm>
            <a:off x="7867019" y="2479973"/>
            <a:ext cx="3807323" cy="1751762"/>
          </a:xfrm>
          <a:prstGeom prst="rect">
            <a:avLst/>
          </a:prstGeom>
        </p:spPr>
        <p:txBody>
          <a:bodyPr wrap="square" lIns="548640">
            <a:spAutoFit/>
          </a:bodyPr>
          <a:lstStyle/>
          <a:p>
            <a:pPr lvl="0">
              <a:lnSpc>
                <a:spcPts val="2200"/>
              </a:lnSpc>
              <a:spcAft>
                <a:spcPts val="1200"/>
              </a:spcAft>
            </a:pPr>
            <a:r>
              <a:rPr lang="en-US" sz="2400" b="1">
                <a:solidFill>
                  <a:schemeClr val="tx2"/>
                </a:solidFill>
              </a:rPr>
              <a:t>RESULTS</a:t>
            </a:r>
            <a:endParaRPr lang="en-US" sz="2000" b="1">
              <a:solidFill>
                <a:schemeClr val="tx2"/>
              </a:solidFill>
            </a:endParaRP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Aligned Best Practices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Tools &amp; Resources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Process Consensus</a:t>
            </a:r>
          </a:p>
          <a:p>
            <a:pPr marL="182880" lvl="0" indent="-18288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Adoption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D6C079-454E-416A-B875-2301A4E07F37}"/>
              </a:ext>
            </a:extLst>
          </p:cNvPr>
          <p:cNvCxnSpPr>
            <a:cxnSpLocks/>
          </p:cNvCxnSpPr>
          <p:nvPr/>
        </p:nvCxnSpPr>
        <p:spPr>
          <a:xfrm>
            <a:off x="11674348" y="1439674"/>
            <a:ext cx="0" cy="3895651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DE2C9C1-83D9-4248-B91E-4485BAFD9D4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754" y="1451769"/>
            <a:ext cx="822960" cy="822960"/>
          </a:xfrm>
          <a:prstGeom prst="rect">
            <a:avLst/>
          </a:prstGeom>
        </p:spPr>
      </p:pic>
      <p:pic>
        <p:nvPicPr>
          <p:cNvPr id="27" name="Picture 26" descr="A picture containing tableware, plate, dishware&#10;&#10;Description generated with very high confidence">
            <a:extLst>
              <a:ext uri="{FF2B5EF4-FFF2-40B4-BE49-F238E27FC236}">
                <a16:creationId xmlns:a16="http://schemas.microsoft.com/office/drawing/2014/main" id="{C07433FF-48D6-4BFA-813B-DA81C7AE4B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2550" y="1465417"/>
            <a:ext cx="710393" cy="73152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E9AF35-14E3-4FE9-8CF4-71025280199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794" y="5587409"/>
            <a:ext cx="642600" cy="64008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99F5C0-6706-4D63-B419-C6D510C45D0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229" y="1412405"/>
            <a:ext cx="372843" cy="3591952"/>
          </a:xfrm>
          <a:prstGeom prst="rect">
            <a:avLst/>
          </a:prstGeom>
        </p:spPr>
      </p:pic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84EA047-41D9-4487-A33E-C832BC64DE6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9703" y="1464171"/>
            <a:ext cx="372843" cy="3591952"/>
          </a:xfrm>
          <a:prstGeom prst="rect">
            <a:avLst/>
          </a:prstGeom>
        </p:spPr>
      </p:pic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15302C-3AEE-4CEC-8EDE-F50036F1A40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67025" y="1464171"/>
            <a:ext cx="372843" cy="359195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601B83-7158-44E0-A4CC-D2EA8A5A6079}"/>
              </a:ext>
            </a:extLst>
          </p:cNvPr>
          <p:cNvCxnSpPr>
            <a:cxnSpLocks/>
          </p:cNvCxnSpPr>
          <p:nvPr/>
        </p:nvCxnSpPr>
        <p:spPr>
          <a:xfrm flipH="1">
            <a:off x="795885" y="5476644"/>
            <a:ext cx="10881360" cy="2732"/>
          </a:xfrm>
          <a:prstGeom prst="line">
            <a:avLst/>
          </a:prstGeom>
          <a:ln w="25400">
            <a:solidFill>
              <a:schemeClr val="tx2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1837D19-B9D2-4D26-96C9-BACE189CC5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30036" y="5113616"/>
            <a:ext cx="378508" cy="731520"/>
          </a:xfrm>
          <a:prstGeom prst="rect">
            <a:avLst/>
          </a:prstGeom>
        </p:spPr>
      </p:pic>
      <p:pic>
        <p:nvPicPr>
          <p:cNvPr id="55" name="Picture 5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F72F856-5432-4EA1-9643-A1991E5610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1472216" y="4939962"/>
            <a:ext cx="378508" cy="73152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2F0219A-9274-4ED7-9D4E-281DE1DD02DB}"/>
              </a:ext>
            </a:extLst>
          </p:cNvPr>
          <p:cNvSpPr txBox="1"/>
          <p:nvPr/>
        </p:nvSpPr>
        <p:spPr>
          <a:xfrm>
            <a:off x="1925837" y="5649474"/>
            <a:ext cx="10011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</a:rPr>
              <a:t>CONTINUOUS IMPROVEMENT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5B970E-98C4-43AF-846C-BF0745882D1D}"/>
              </a:ext>
            </a:extLst>
          </p:cNvPr>
          <p:cNvGrpSpPr/>
          <p:nvPr/>
        </p:nvGrpSpPr>
        <p:grpSpPr>
          <a:xfrm>
            <a:off x="6497535" y="2847733"/>
            <a:ext cx="1188720" cy="2016996"/>
            <a:chOff x="6476269" y="2826467"/>
            <a:chExt cx="1188720" cy="2016996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CC20728-1991-4A24-8DD3-9A6332FD5EC6}"/>
                </a:ext>
              </a:extLst>
            </p:cNvPr>
            <p:cNvCxnSpPr>
              <a:cxnSpLocks/>
            </p:cNvCxnSpPr>
            <p:nvPr/>
          </p:nvCxnSpPr>
          <p:spPr>
            <a:xfrm>
              <a:off x="7654356" y="2826467"/>
              <a:ext cx="0" cy="201168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72AA1D-B74B-4BE4-AC85-5F83E0BB0C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070629" y="4249103"/>
              <a:ext cx="0" cy="118872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8F7AF1-5C1B-4813-A9D8-AFC10ECAF263}"/>
              </a:ext>
            </a:extLst>
          </p:cNvPr>
          <p:cNvGrpSpPr/>
          <p:nvPr/>
        </p:nvGrpSpPr>
        <p:grpSpPr>
          <a:xfrm>
            <a:off x="2690214" y="2847733"/>
            <a:ext cx="1188720" cy="2016996"/>
            <a:chOff x="2668948" y="2826467"/>
            <a:chExt cx="1188720" cy="2016996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8270FF3-E45A-413B-954E-8F2E6838ADB8}"/>
                </a:ext>
              </a:extLst>
            </p:cNvPr>
            <p:cNvCxnSpPr>
              <a:cxnSpLocks/>
            </p:cNvCxnSpPr>
            <p:nvPr/>
          </p:nvCxnSpPr>
          <p:spPr>
            <a:xfrm>
              <a:off x="3847035" y="2826467"/>
              <a:ext cx="0" cy="201168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4150C89-7194-45A5-B1E5-2FEEDA2D644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263308" y="4249103"/>
              <a:ext cx="0" cy="118872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FAEF43-7543-46F0-968D-35F7EBBACA6D}"/>
              </a:ext>
            </a:extLst>
          </p:cNvPr>
          <p:cNvGrpSpPr/>
          <p:nvPr/>
        </p:nvGrpSpPr>
        <p:grpSpPr>
          <a:xfrm>
            <a:off x="10291989" y="2847733"/>
            <a:ext cx="1188720" cy="2016996"/>
            <a:chOff x="10270723" y="2826467"/>
            <a:chExt cx="1188720" cy="201699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C3E51DC-356C-49FC-AA6F-4BA561C87B9C}"/>
                </a:ext>
              </a:extLst>
            </p:cNvPr>
            <p:cNvCxnSpPr>
              <a:cxnSpLocks/>
            </p:cNvCxnSpPr>
            <p:nvPr/>
          </p:nvCxnSpPr>
          <p:spPr>
            <a:xfrm>
              <a:off x="11448810" y="2826467"/>
              <a:ext cx="0" cy="201168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09643C1-FCE0-4DD2-A692-AE1740FFF19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0865083" y="4249103"/>
              <a:ext cx="0" cy="1188720"/>
            </a:xfrm>
            <a:prstGeom prst="line">
              <a:avLst/>
            </a:prstGeom>
            <a:ln w="254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2">
            <a:extLst>
              <a:ext uri="{FF2B5EF4-FFF2-40B4-BE49-F238E27FC236}">
                <a16:creationId xmlns:a16="http://schemas.microsoft.com/office/drawing/2014/main" id="{1F5DE42A-1F67-471F-9E4A-B0F8FA88F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</p:spPr>
        <p:txBody>
          <a:bodyPr/>
          <a:lstStyle/>
          <a:p>
            <a:fld id="{CA431686-8DE2-9B43-980D-29AE692D790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03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D0EDF6B-275A-444D-8304-022DBCEDA219}"/>
              </a:ext>
            </a:extLst>
          </p:cNvPr>
          <p:cNvSpPr/>
          <p:nvPr/>
        </p:nvSpPr>
        <p:spPr>
          <a:xfrm>
            <a:off x="6182699" y="1459148"/>
            <a:ext cx="5491649" cy="445807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22537-401E-45E0-92FB-311ADD48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</p:spPr>
        <p:txBody>
          <a:bodyPr/>
          <a:lstStyle/>
          <a:p>
            <a:r>
              <a:rPr lang="en-US"/>
              <a:t>Product Marketing Standard Work Process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B5BC12-BFBE-4A50-A5E7-64CEB29C529A}"/>
              </a:ext>
            </a:extLst>
          </p:cNvPr>
          <p:cNvSpPr txBox="1"/>
          <p:nvPr/>
        </p:nvSpPr>
        <p:spPr>
          <a:xfrm>
            <a:off x="6223952" y="1508522"/>
            <a:ext cx="2743200" cy="4257384"/>
          </a:xfrm>
          <a:prstGeom prst="rect">
            <a:avLst/>
          </a:prstGeom>
          <a:noFill/>
        </p:spPr>
        <p:txBody>
          <a:bodyPr wrap="square" lIns="274320" tIns="18288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Strategic Discussion</a:t>
            </a:r>
          </a:p>
          <a:p>
            <a:pPr>
              <a:lnSpc>
                <a:spcPts val="1500"/>
              </a:lnSpc>
            </a:pPr>
            <a:r>
              <a:rPr lang="en-US" sz="1200" b="1"/>
              <a:t>Determine launch type, scope, priority and tactics for product campaign.</a:t>
            </a:r>
          </a:p>
          <a:p>
            <a:pPr>
              <a:lnSpc>
                <a:spcPts val="1500"/>
              </a:lnSpc>
            </a:pPr>
            <a:endParaRPr lang="en-US" sz="14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Product Brief</a:t>
            </a:r>
          </a:p>
          <a:p>
            <a:pPr>
              <a:lnSpc>
                <a:spcPts val="1500"/>
              </a:lnSpc>
            </a:pPr>
            <a:r>
              <a:rPr lang="en-US" sz="1200" b="1"/>
              <a:t>Obtain sufficient technical and business information from PM to formulate value proposition and base-line marketing content</a:t>
            </a:r>
            <a:r>
              <a:rPr lang="en-US" sz="1200">
                <a:solidFill>
                  <a:schemeClr val="tx2"/>
                </a:solidFill>
              </a:rPr>
              <a:t>.</a:t>
            </a:r>
          </a:p>
          <a:p>
            <a:pPr>
              <a:lnSpc>
                <a:spcPts val="1500"/>
              </a:lnSpc>
            </a:pPr>
            <a:endParaRPr lang="en-US" sz="12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Go-to-Market Strategy</a:t>
            </a:r>
          </a:p>
          <a:p>
            <a:pPr>
              <a:lnSpc>
                <a:spcPts val="1500"/>
              </a:lnSpc>
            </a:pPr>
            <a:r>
              <a:rPr lang="en-US" sz="1200">
                <a:solidFill>
                  <a:schemeClr val="tx2"/>
                </a:solidFill>
              </a:rPr>
              <a:t>Communicate campaign strategy based on objectives, product type, channels and target audience.</a:t>
            </a:r>
          </a:p>
          <a:p>
            <a:pPr>
              <a:lnSpc>
                <a:spcPts val="1500"/>
              </a:lnSpc>
            </a:pPr>
            <a:endParaRPr lang="en-US" sz="12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Content Development</a:t>
            </a:r>
          </a:p>
          <a:p>
            <a:pPr>
              <a:lnSpc>
                <a:spcPts val="1500"/>
              </a:lnSpc>
            </a:pPr>
            <a:r>
              <a:rPr lang="en-US" sz="1200" b="1"/>
              <a:t>Develop core content assets </a:t>
            </a:r>
            <a:r>
              <a:rPr lang="en-US" sz="1200">
                <a:solidFill>
                  <a:schemeClr val="tx2"/>
                </a:solidFill>
              </a:rPr>
              <a:t>and messaging to be used for product campaign.</a:t>
            </a:r>
            <a:endParaRPr lang="en-US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E54213-B5B9-449C-85CA-A696AC974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653" y="1571025"/>
            <a:ext cx="4941047" cy="40506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56B8CF-C73E-4332-B0F4-6537C134F5B5}"/>
              </a:ext>
            </a:extLst>
          </p:cNvPr>
          <p:cNvSpPr txBox="1"/>
          <p:nvPr/>
        </p:nvSpPr>
        <p:spPr>
          <a:xfrm>
            <a:off x="9076622" y="1508522"/>
            <a:ext cx="2597725" cy="4065024"/>
          </a:xfrm>
          <a:prstGeom prst="rect">
            <a:avLst/>
          </a:prstGeom>
          <a:noFill/>
        </p:spPr>
        <p:txBody>
          <a:bodyPr wrap="square" lIns="274320" tIns="182880" rIns="18288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Readiness &amp; Planning</a:t>
            </a:r>
          </a:p>
          <a:p>
            <a:pPr>
              <a:lnSpc>
                <a:spcPts val="1500"/>
              </a:lnSpc>
            </a:pPr>
            <a:r>
              <a:rPr lang="en-US" sz="1200">
                <a:solidFill>
                  <a:schemeClr val="tx2"/>
                </a:solidFill>
              </a:rPr>
              <a:t>Create detailed project plan including readiness, marketing content, digital content, launch activities and budget.</a:t>
            </a:r>
          </a:p>
          <a:p>
            <a:pPr>
              <a:lnSpc>
                <a:spcPts val="1500"/>
              </a:lnSpc>
            </a:pPr>
            <a:endParaRPr lang="en-US" sz="12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Preparation &amp; Launch</a:t>
            </a:r>
          </a:p>
          <a:p>
            <a:pPr>
              <a:lnSpc>
                <a:spcPts val="1500"/>
              </a:lnSpc>
            </a:pPr>
            <a:r>
              <a:rPr lang="en-US" sz="1200">
                <a:solidFill>
                  <a:schemeClr val="tx2"/>
                </a:solidFill>
              </a:rPr>
              <a:t>Deployment of content and assets for internal and external communications and promotion.</a:t>
            </a:r>
          </a:p>
          <a:p>
            <a:pPr>
              <a:lnSpc>
                <a:spcPts val="1500"/>
              </a:lnSpc>
            </a:pPr>
            <a:endParaRPr lang="en-US" sz="12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r>
              <a:rPr lang="en-US" sz="1400" b="1">
                <a:solidFill>
                  <a:schemeClr val="tx2">
                    <a:lumMod val="75000"/>
                  </a:schemeClr>
                </a:solidFill>
              </a:rPr>
              <a:t>Reporting</a:t>
            </a:r>
          </a:p>
          <a:p>
            <a:pPr>
              <a:lnSpc>
                <a:spcPts val="1500"/>
              </a:lnSpc>
            </a:pPr>
            <a:r>
              <a:rPr lang="en-US" sz="1200">
                <a:solidFill>
                  <a:schemeClr val="tx2"/>
                </a:solidFill>
              </a:rPr>
              <a:t>Product campaign reports summarizing highlights and performance of tactics and activities. Post-launch process for follow-up and action.</a:t>
            </a:r>
          </a:p>
          <a:p>
            <a:pPr>
              <a:lnSpc>
                <a:spcPts val="1500"/>
              </a:lnSpc>
            </a:pPr>
            <a:endParaRPr lang="en-US" sz="1200">
              <a:solidFill>
                <a:schemeClr val="tx2"/>
              </a:solidFill>
            </a:endParaRPr>
          </a:p>
          <a:p>
            <a:pPr>
              <a:lnSpc>
                <a:spcPts val="1500"/>
              </a:lnSpc>
            </a:pPr>
            <a:endParaRPr lang="en-US" sz="120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F2899F4-185E-4174-AFBA-C825EE2FADE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31748" y="655820"/>
            <a:ext cx="642600" cy="6400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eardrop 3">
            <a:extLst>
              <a:ext uri="{FF2B5EF4-FFF2-40B4-BE49-F238E27FC236}">
                <a16:creationId xmlns:a16="http://schemas.microsoft.com/office/drawing/2014/main" id="{DC9FAD58-6A9F-4A7B-9774-51879F5656DD}"/>
              </a:ext>
            </a:extLst>
          </p:cNvPr>
          <p:cNvSpPr/>
          <p:nvPr/>
        </p:nvSpPr>
        <p:spPr>
          <a:xfrm>
            <a:off x="659653" y="1818374"/>
            <a:ext cx="319321" cy="319321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ardrop 31">
            <a:extLst>
              <a:ext uri="{FF2B5EF4-FFF2-40B4-BE49-F238E27FC236}">
                <a16:creationId xmlns:a16="http://schemas.microsoft.com/office/drawing/2014/main" id="{0508457B-37DA-4009-A27B-659E1E1236C9}"/>
              </a:ext>
            </a:extLst>
          </p:cNvPr>
          <p:cNvSpPr/>
          <p:nvPr/>
        </p:nvSpPr>
        <p:spPr>
          <a:xfrm>
            <a:off x="690961" y="2511561"/>
            <a:ext cx="319321" cy="319321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ardrop 32">
            <a:extLst>
              <a:ext uri="{FF2B5EF4-FFF2-40B4-BE49-F238E27FC236}">
                <a16:creationId xmlns:a16="http://schemas.microsoft.com/office/drawing/2014/main" id="{6BA87F01-C442-460B-991C-0463CD698A05}"/>
              </a:ext>
            </a:extLst>
          </p:cNvPr>
          <p:cNvSpPr/>
          <p:nvPr/>
        </p:nvSpPr>
        <p:spPr>
          <a:xfrm>
            <a:off x="688528" y="3869050"/>
            <a:ext cx="319321" cy="319321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lide Number Placeholder 2">
            <a:extLst>
              <a:ext uri="{FF2B5EF4-FFF2-40B4-BE49-F238E27FC236}">
                <a16:creationId xmlns:a16="http://schemas.microsoft.com/office/drawing/2014/main" id="{72F2AE36-52B8-409B-95EC-B3099BAE2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4840" y="6416675"/>
            <a:ext cx="477532" cy="365125"/>
          </a:xfrm>
        </p:spPr>
        <p:txBody>
          <a:bodyPr/>
          <a:lstStyle/>
          <a:p>
            <a:fld id="{CA431686-8DE2-9B43-980D-29AE692D790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26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E7CFF-5DC7-45E2-9E6D-33AD74F6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3000"/>
              </a:spcAft>
            </a:pPr>
            <a:r>
              <a:rPr lang="en-US"/>
              <a:t>Standard Work Tools Examples 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E355C4-CF70-4949-9A28-D3B79529B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F726A-155B-4402-AF68-3C833F250627}"/>
              </a:ext>
            </a:extLst>
          </p:cNvPr>
          <p:cNvSpPr txBox="1"/>
          <p:nvPr/>
        </p:nvSpPr>
        <p:spPr>
          <a:xfrm>
            <a:off x="514348" y="1295900"/>
            <a:ext cx="3864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Product Marketing Workbook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04BB7B-27E5-4CF0-9D59-7A373A02E3C9}"/>
              </a:ext>
            </a:extLst>
          </p:cNvPr>
          <p:cNvSpPr txBox="1"/>
          <p:nvPr/>
        </p:nvSpPr>
        <p:spPr>
          <a:xfrm>
            <a:off x="6166617" y="6199536"/>
            <a:ext cx="206937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Product Brief Template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4CAD94-FA08-469E-8A46-A19F5A57B224}"/>
              </a:ext>
            </a:extLst>
          </p:cNvPr>
          <p:cNvGrpSpPr/>
          <p:nvPr/>
        </p:nvGrpSpPr>
        <p:grpSpPr>
          <a:xfrm>
            <a:off x="514348" y="1712326"/>
            <a:ext cx="10783102" cy="866573"/>
            <a:chOff x="444676" y="1398990"/>
            <a:chExt cx="10783102" cy="86657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87C967-D85F-4CD4-A8D5-3DBEC94FC486}"/>
                </a:ext>
              </a:extLst>
            </p:cNvPr>
            <p:cNvSpPr/>
            <p:nvPr/>
          </p:nvSpPr>
          <p:spPr>
            <a:xfrm>
              <a:off x="444676" y="1398990"/>
              <a:ext cx="10783102" cy="8665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182880" rtlCol="0" anchor="t" anchorCtr="0"/>
            <a:lstStyle/>
            <a:p>
              <a:endParaRPr lang="en-US" b="1">
                <a:solidFill>
                  <a:schemeClr val="tx1"/>
                </a:solidFill>
              </a:endParaRP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967D84E-9657-49AC-8AF0-2C54D99FF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7908" r="166" b="16711"/>
            <a:stretch/>
          </p:blipFill>
          <p:spPr>
            <a:xfrm>
              <a:off x="615005" y="1657501"/>
              <a:ext cx="10304244" cy="302457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A589019-3550-4142-A22A-1AAAF0099007}"/>
              </a:ext>
            </a:extLst>
          </p:cNvPr>
          <p:cNvSpPr txBox="1"/>
          <p:nvPr/>
        </p:nvSpPr>
        <p:spPr>
          <a:xfrm>
            <a:off x="1910583" y="6199536"/>
            <a:ext cx="295517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/>
              <a:t>Strategic Discussion Template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1F50130-9FA6-4493-BD6B-F1D5EC9FE8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2139" y="655820"/>
            <a:ext cx="632209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28F49-E9CB-490A-B654-505C438CE76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0583" y="2811458"/>
            <a:ext cx="3657600" cy="330206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4E719F-14EE-465A-A4BF-917A2796059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8366"/>
          <a:stretch/>
        </p:blipFill>
        <p:spPr>
          <a:xfrm>
            <a:off x="6166617" y="2811458"/>
            <a:ext cx="4114800" cy="3302063"/>
          </a:xfrm>
          <a:prstGeom prst="rect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47BAF3-E38F-4E5A-A75E-FEDD496AF92B}"/>
              </a:ext>
            </a:extLst>
          </p:cNvPr>
          <p:cNvCxnSpPr>
            <a:cxnSpLocks/>
          </p:cNvCxnSpPr>
          <p:nvPr/>
        </p:nvCxnSpPr>
        <p:spPr>
          <a:xfrm>
            <a:off x="5867400" y="2811458"/>
            <a:ext cx="0" cy="3150782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348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F6D1E-AD22-48E4-95D9-4A65E3E95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896B17-C2E7-4079-9475-72EC2A8F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Reporting KPIs </a:t>
            </a:r>
            <a:br>
              <a:rPr lang="en-US"/>
            </a:br>
            <a:r>
              <a:rPr lang="en-US" sz="2400" b="0"/>
              <a:t>Mandatory Scorecard Metrics</a:t>
            </a:r>
            <a:endParaRPr lang="en-US" b="0"/>
          </a:p>
        </p:txBody>
      </p:sp>
      <p:graphicFrame>
        <p:nvGraphicFramePr>
          <p:cNvPr id="4" name="Content Placeholder 9">
            <a:extLst>
              <a:ext uri="{FF2B5EF4-FFF2-40B4-BE49-F238E27FC236}">
                <a16:creationId xmlns:a16="http://schemas.microsoft.com/office/drawing/2014/main" id="{1B3C8950-93B5-458D-A0F0-13EDE449E1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8562737"/>
              </p:ext>
            </p:extLst>
          </p:nvPr>
        </p:nvGraphicFramePr>
        <p:xfrm>
          <a:off x="1066797" y="1885950"/>
          <a:ext cx="9875520" cy="3429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441078833"/>
                    </a:ext>
                  </a:extLst>
                </a:gridCol>
                <a:gridCol w="5303520">
                  <a:extLst>
                    <a:ext uri="{9D8B030D-6E8A-4147-A177-3AD203B41FA5}">
                      <a16:colId xmlns:a16="http://schemas.microsoft.com/office/drawing/2014/main" val="4133624471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641973349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en-US" sz="16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On-Time Launch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Deliver within agreed upon launch date (±30 days) with </a:t>
                      </a:r>
                      <a:br>
                        <a:rPr lang="en-US" sz="1400" b="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Product Management, date established during project kick-off. </a:t>
                      </a:r>
                    </a:p>
                  </a:txBody>
                  <a:tcPr marT="9144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lvl="0" indent="-9144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On-Time: Yes/No</a:t>
                      </a:r>
                    </a:p>
                    <a:p>
                      <a:pPr marL="91440" lvl="0" indent="-9144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Launch Delayed Due to Marketing</a:t>
                      </a:r>
                    </a:p>
                    <a:p>
                      <a:pPr marL="91440" lvl="0" indent="-9144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Launch Delayed Due to PM/Enterprise</a:t>
                      </a: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 marT="9144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85625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endParaRPr lang="en-US" sz="11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0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spcAft>
                          <a:spcPts val="300"/>
                        </a:spcAft>
                      </a:pPr>
                      <a:endParaRPr lang="en-US" sz="14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092371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Leads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Drive quality leads and marketable contacts.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T="9144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Total # Leads</a:t>
                      </a:r>
                    </a:p>
                    <a:p>
                      <a:pPr marL="91440" indent="-9144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>
                          <a:solidFill>
                            <a:schemeClr val="tx2"/>
                          </a:solidFill>
                        </a:rPr>
                        <a:t>% MQL Conversion</a:t>
                      </a:r>
                    </a:p>
                  </a:txBody>
                  <a:tcPr marT="9144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0190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90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1191490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Revenue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Drive financial success for product </a:t>
                      </a:r>
                      <a:br>
                        <a:rPr lang="en-US" sz="1400">
                          <a:solidFill>
                            <a:schemeClr val="tx2"/>
                          </a:solidFill>
                        </a:rPr>
                      </a:b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internally and with external partners.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200">
                        <a:solidFill>
                          <a:schemeClr val="tx2"/>
                        </a:solidFill>
                      </a:endParaRPr>
                    </a:p>
                  </a:txBody>
                  <a:tcPr marT="91440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indent="-9144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Revenue Targets Met (1 year/3 year)? </a:t>
                      </a:r>
                    </a:p>
                    <a:p>
                      <a:pPr marL="91440" indent="-91440">
                        <a:lnSpc>
                          <a:spcPct val="100000"/>
                        </a:lnSpc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Channel Launches: POP, POS Growth</a:t>
                      </a:r>
                    </a:p>
                  </a:txBody>
                  <a:tcPr marT="91440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19781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47EB77E-B665-490A-B4A7-1D8542B3E4F2}"/>
              </a:ext>
            </a:extLst>
          </p:cNvPr>
          <p:cNvSpPr/>
          <p:nvPr/>
        </p:nvSpPr>
        <p:spPr>
          <a:xfrm>
            <a:off x="4489384" y="5917798"/>
            <a:ext cx="5953128" cy="7832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b="1">
                <a:solidFill>
                  <a:schemeClr val="tx2"/>
                </a:solidFill>
              </a:rPr>
              <a:t>CONSIDERATIONS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2"/>
                </a:solidFill>
              </a:rPr>
              <a:t>Marketing not always in control of launch date, dependencies on other functions are significant.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2"/>
                </a:solidFill>
              </a:rPr>
              <a:t>Marketing not responsible for setting revenue goals.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1050">
                <a:solidFill>
                  <a:schemeClr val="tx2"/>
                </a:solidFill>
              </a:rPr>
              <a:t>Not all BUs have ability to accurately track leads, revenue.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DAFE2A-5DB2-4FDD-B5FC-0D36B1FDF37D}"/>
              </a:ext>
            </a:extLst>
          </p:cNvPr>
          <p:cNvSpPr/>
          <p:nvPr/>
        </p:nvSpPr>
        <p:spPr>
          <a:xfrm>
            <a:off x="514347" y="1928561"/>
            <a:ext cx="822960" cy="822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D38A6B-586F-4C09-802B-D9AFDA121C5C}"/>
              </a:ext>
            </a:extLst>
          </p:cNvPr>
          <p:cNvSpPr/>
          <p:nvPr/>
        </p:nvSpPr>
        <p:spPr>
          <a:xfrm>
            <a:off x="514347" y="3156486"/>
            <a:ext cx="822960" cy="822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3137C5D-6B4E-4122-98E6-47CAE4C9D742}"/>
              </a:ext>
            </a:extLst>
          </p:cNvPr>
          <p:cNvSpPr/>
          <p:nvPr/>
        </p:nvSpPr>
        <p:spPr>
          <a:xfrm>
            <a:off x="514347" y="4418351"/>
            <a:ext cx="822960" cy="8229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BA2751-4050-411F-9CB8-5098D1A4CF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07" y="2064769"/>
            <a:ext cx="548640" cy="548640"/>
          </a:xfrm>
          <a:prstGeom prst="rect">
            <a:avLst/>
          </a:prstGeom>
        </p:spPr>
      </p:pic>
      <p:pic>
        <p:nvPicPr>
          <p:cNvPr id="14" name="Graphic 13" descr="Users">
            <a:extLst>
              <a:ext uri="{FF2B5EF4-FFF2-40B4-BE49-F238E27FC236}">
                <a16:creationId xmlns:a16="http://schemas.microsoft.com/office/drawing/2014/main" id="{92A93B52-C72F-448F-8924-51C59AB3A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067" y="3202206"/>
            <a:ext cx="731520" cy="731520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FA8F648-77F2-4112-9BB0-335275F37B4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476" y="4527120"/>
            <a:ext cx="444701" cy="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48" y="655820"/>
            <a:ext cx="11160000" cy="590706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>
                <a:latin typeface="Arial" charset="0"/>
              </a:rPr>
              <a:t>What is our ask of the PM Council?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A431686-8DE2-9B43-980D-29AE692D790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514349" y="1465878"/>
            <a:ext cx="11160000" cy="1628304"/>
          </a:xfrm>
          <a:noFill/>
        </p:spPr>
        <p:txBody>
          <a:bodyPr vert="horz" lIns="91440" tIns="91440" rIns="182880" bIns="91440" rtlCol="0" anchor="ctr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sz="2800" b="1">
                <a:solidFill>
                  <a:schemeClr val="tx1"/>
                </a:solidFill>
                <a:latin typeface="Arial" charset="0"/>
              </a:rPr>
              <a:t>Reinforce with your teams the quality of a product promotion is directly tied to the level of partnership and collaboration that Marketing and Product Management have early in the process.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DD03EBD-0FD9-4063-BF2E-C7ABB31EDCCC}"/>
              </a:ext>
            </a:extLst>
          </p:cNvPr>
          <p:cNvSpPr txBox="1">
            <a:spLocks/>
          </p:cNvSpPr>
          <p:nvPr/>
        </p:nvSpPr>
        <p:spPr>
          <a:xfrm>
            <a:off x="728297" y="3429001"/>
            <a:ext cx="9691050" cy="27731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</a:pPr>
            <a:endParaRPr lang="en-US"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5B0137-BE05-4DDA-8015-C520A10C5DA5}"/>
              </a:ext>
            </a:extLst>
          </p:cNvPr>
          <p:cNvSpPr/>
          <p:nvPr/>
        </p:nvSpPr>
        <p:spPr>
          <a:xfrm>
            <a:off x="1436622" y="3214507"/>
            <a:ext cx="8982725" cy="27731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bIns="182880" rtlCol="0" anchor="ctr" anchorCtr="0"/>
          <a:lstStyle/>
          <a:p>
            <a:pPr marL="182880" indent="-18288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cs typeface="Arial"/>
              </a:rPr>
              <a:t>Approval and support of Product Marketing Standard Work</a:t>
            </a:r>
          </a:p>
          <a:p>
            <a:pPr marL="182880" indent="-18288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cs typeface="Arial"/>
              </a:rPr>
              <a:t>Expect Marketing to be an early collaborator and partner that brings opportunities and content recommendations to you and your teams </a:t>
            </a:r>
          </a:p>
          <a:p>
            <a:pPr marL="182880" indent="-18288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cs typeface="Arial"/>
              </a:rPr>
              <a:t>Provide timely, complete and value focused input on Strategic Discussions</a:t>
            </a:r>
          </a:p>
          <a:p>
            <a:pPr marL="182880" indent="-182880">
              <a:lnSpc>
                <a:spcPct val="100000"/>
              </a:lnSpc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cs typeface="Arial"/>
              </a:rPr>
              <a:t>View the product promotion process, and the associated standard work, </a:t>
            </a:r>
            <a:br>
              <a:rPr lang="en-US" sz="2000" dirty="0">
                <a:solidFill>
                  <a:schemeClr val="tx2"/>
                </a:solidFill>
                <a:cs typeface="Arial"/>
              </a:rPr>
            </a:br>
            <a:r>
              <a:rPr lang="en-US" sz="2000" dirty="0">
                <a:solidFill>
                  <a:schemeClr val="tx2"/>
                </a:solidFill>
                <a:cs typeface="Arial"/>
              </a:rPr>
              <a:t>as a tool to drive closer alignment and partnership between our functions</a:t>
            </a:r>
          </a:p>
        </p:txBody>
      </p:sp>
    </p:spTree>
    <p:extLst>
      <p:ext uri="{BB962C8B-B14F-4D97-AF65-F5344CB8AC3E}">
        <p14:creationId xmlns:p14="http://schemas.microsoft.com/office/powerpoint/2010/main" val="2240818645"/>
      </p:ext>
    </p:extLst>
  </p:cSld>
  <p:clrMapOvr>
    <a:masterClrMapping/>
  </p:clrMapOvr>
</p:sld>
</file>

<file path=ppt/theme/theme1.xml><?xml version="1.0" encoding="utf-8"?>
<a:theme xmlns:a="http://schemas.openxmlformats.org/drawingml/2006/main" name="TE simple 16x9">
  <a:themeElements>
    <a:clrScheme name="TE Colors">
      <a:dk1>
        <a:srgbClr val="E98300"/>
      </a:dk1>
      <a:lt1>
        <a:srgbClr val="FFFFFF"/>
      </a:lt1>
      <a:dk2>
        <a:srgbClr val="747678"/>
      </a:dk2>
      <a:lt2>
        <a:srgbClr val="E7E6E6"/>
      </a:lt2>
      <a:accent1>
        <a:srgbClr val="0066A1"/>
      </a:accent1>
      <a:accent2>
        <a:srgbClr val="3DB7E4"/>
      </a:accent2>
      <a:accent3>
        <a:srgbClr val="FCD450"/>
      </a:accent3>
      <a:accent4>
        <a:srgbClr val="CD202C"/>
      </a:accent4>
      <a:accent5>
        <a:srgbClr val="899F99"/>
      </a:accent5>
      <a:accent6>
        <a:srgbClr val="D6E342"/>
      </a:accent6>
      <a:hlink>
        <a:srgbClr val="0563C1"/>
      </a:hlink>
      <a:folHlink>
        <a:srgbClr val="954F72"/>
      </a:folHlink>
    </a:clrScheme>
    <a:fontScheme name="T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1" id="{2228071E-8BC0-3A4A-BCB3-434CEBBD2219}" vid="{30B2782F-24B6-724E-B9CD-5C286EE2DE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dbcfff2c-5cce-4cb7-b05b-d3b2e8ac169c">VMM2RVFH342Q-1464666070-5</_dlc_DocId>
    <_dlc_DocIdUrl xmlns="dbcfff2c-5cce-4cb7-b05b-d3b2e8ac169c">
      <Url>https://teams.connect.te.com/sites/TEOA/_layouts/15/DocIdRedir.aspx?ID=VMM2RVFH342Q-1464666070-5</Url>
      <Description>VMM2RVFH342Q-1464666070-5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7F5000C742684F9687E08AFCCACE50" ma:contentTypeVersion="0" ma:contentTypeDescription="Create a new document." ma:contentTypeScope="" ma:versionID="5ca767a8e6acf91aac7a7012189bd53f">
  <xsd:schema xmlns:xsd="http://www.w3.org/2001/XMLSchema" xmlns:xs="http://www.w3.org/2001/XMLSchema" xmlns:p="http://schemas.microsoft.com/office/2006/metadata/properties" xmlns:ns2="dbcfff2c-5cce-4cb7-b05b-d3b2e8ac169c" targetNamespace="http://schemas.microsoft.com/office/2006/metadata/properties" ma:root="true" ma:fieldsID="ff792716c679f044c9b4f48ee68de83e" ns2:_="">
    <xsd:import namespace="dbcfff2c-5cce-4cb7-b05b-d3b2e8ac169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cfff2c-5cce-4cb7-b05b-d3b2e8ac169c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768EEA-80FA-42F0-B703-50DB553B5B50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697F4E3F-1E05-4832-9C38-A78484281DBA}">
  <ds:schemaRefs>
    <ds:schemaRef ds:uri="dbcfff2c-5cce-4cb7-b05b-d3b2e8ac169c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9B68722-1708-40C3-BC94-3D8E7F7FE5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cfff2c-5cce-4cb7-b05b-d3b2e8ac16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36747AE1-D78B-4885-B8CE-6AB3214ABC1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2019-TE-PowerPoint-Template-16x9</Template>
  <TotalTime>143</TotalTime>
  <Words>813</Words>
  <Application>Microsoft Office PowerPoint</Application>
  <PresentationFormat>Widescreen</PresentationFormat>
  <Paragraphs>166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Arial,Sans-Serif</vt:lpstr>
      <vt:lpstr>Calibri</vt:lpstr>
      <vt:lpstr>TE simple 16x9</vt:lpstr>
      <vt:lpstr>TEOA Product Marketing Standard Work</vt:lpstr>
      <vt:lpstr>TEOA Product Marketing Standard Work</vt:lpstr>
      <vt:lpstr>TEOA Product Marketing Standard Work Team</vt:lpstr>
      <vt:lpstr>Objectives</vt:lpstr>
      <vt:lpstr>Our Methodology</vt:lpstr>
      <vt:lpstr>Product Marketing Standard Work Process Steps</vt:lpstr>
      <vt:lpstr>Standard Work Tools Examples </vt:lpstr>
      <vt:lpstr>Reporting KPIs  Mandatory Scorecard Metrics</vt:lpstr>
      <vt:lpstr>What is our ask of the PM Council?</vt:lpstr>
      <vt:lpstr>Thank You. Questions?</vt:lpstr>
    </vt:vector>
  </TitlesOfParts>
  <Manager/>
  <Company>TE Connectivity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TEOA</dc:title>
  <dc:subject/>
  <dc:creator>Yeadon, Chris</dc:creator>
  <cp:keywords/>
  <dc:description/>
  <cp:lastModifiedBy>Vaishnaw, Mansi R</cp:lastModifiedBy>
  <cp:revision>5</cp:revision>
  <cp:lastPrinted>2016-04-12T14:19:54Z</cp:lastPrinted>
  <dcterms:created xsi:type="dcterms:W3CDTF">2019-08-14T08:30:28Z</dcterms:created>
  <dcterms:modified xsi:type="dcterms:W3CDTF">2022-05-30T22:01:34Z</dcterms:modified>
  <cp:category>2019 - Version 2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0x0101002C7F5000C742684F9687E08AFCCACE50</vt:lpwstr>
  </property>
  <property fmtid="{D5CDD505-2E9C-101B-9397-08002B2CF9AE}" pid="3" name="_dlc_DocIdItemGuid">
    <vt:lpwstr>17cc1fb3-0456-40fd-a29e-be17ddadb5d4</vt:lpwstr>
  </property>
</Properties>
</file>